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75CFBB-7B98-4505-9B95-8CDFD904C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DD500B-07D6-4E6A-9CB2-8B58DA9E0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553EF1-63A6-4D67-9CF2-21E5F1B9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ECE66A-88B8-4057-B970-2B3880C9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5E648A-4E3E-41AD-ACD3-7A204198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2CDD8D-C333-4E44-AD18-FA6DE791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A51B948-9A4A-42C9-AA2C-A1DC5CD67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A388BE-C46D-4415-836B-577FB0D5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3197E6-31C2-4DF5-969C-500DFE99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78893B-DEC4-4F03-9466-ECFE35CC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4AD3224-E80B-4625-BD84-8D92942A7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568C9CA-B85F-4987-8BA9-8DD6C0DF6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DF1B59-99A7-4F0C-9C6B-4B26A092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8B91F5-9351-49E1-B7CB-89EFE9CD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59DDEE-E4A3-4C4F-A717-3E303C6A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2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B182B4-EF88-4860-B85F-0FA4FC97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817E06-2E1F-4769-A686-85FCF40DC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C80A18-E917-4C87-A331-C5B4546A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185C1A-5511-4FA3-8527-CB5F5E16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4C28A6-D4FC-48CF-9C6F-0799FEB3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77DB0F-C475-4147-A44D-CF787E165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E188F5-A2DD-46FF-BF5A-B8F9F2084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9C2F55-4CF3-4DAE-97CB-9AC2951F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650AFB-B0FA-4563-B0A4-E51C72C2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DC7029-72EC-4498-82F6-D949C6D8C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8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AA05F-1461-4558-8B02-3D55FC0D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E77FDE-F623-4B58-99C3-5E4758DBF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199531-CDB2-473E-95D1-B2E01C1D7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B9AD7A-4BF0-4E11-A2FC-6F463469E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C823C4F-D308-4343-85D1-8CE08696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01715F-DBA9-4F32-8FE6-8F692321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9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22558F-82DF-416A-A48B-E8834E02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C76203E-B19A-4C4A-971A-12271AE3D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611AC1A-1E37-4F14-9BA9-EBCCF681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9289A53-CF6C-4A8F-8654-475A1EB84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A373B60-0FC4-4361-9D81-8C46B5866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01B3824-C61D-4B72-B9EA-9AA34CDA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8BD0CA8-74EB-4F2A-82F0-D9C9524B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29595B7-F08C-4D12-B6FC-0FF1B650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9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93AAE-D9B5-492D-8708-193C61BA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01856A3-A06E-489E-8800-43E32F38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DC955E6-918C-4D36-8195-5976FEBB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2C0A4F5-EA7D-493D-88C8-1812286D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C3CAC90-CD93-4576-98EC-CB60A016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0040B18-AD6D-4CBF-AA2B-3F5C0B38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9647BAE-C542-4CF7-BA64-112F9135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6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5BADEB-F4E9-4A88-9E19-EEC94863D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899B5A-C9D6-4D1B-B77B-294514C1C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65193F1-7927-4C71-8E23-10D4A4C9A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B38E60-DDAA-4DBE-8387-E6CF2696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7E5CC3-4C36-4358-85C7-8F0D7E69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40D7B5-4F89-4D36-8F0F-8782B4F21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0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D709B8-5EF3-405D-A41C-D49842A62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A1EF56E-BE79-4452-BC0C-5FADA75EA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76C214C-9D4B-4DAC-9E66-2B8BE280A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FBAF13-23F4-4707-94D5-8CD7FD00C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0C59427-2471-4642-86C2-4D7928F5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B7CEFF2-54BA-4B9C-88F2-AB3EA852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9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E2B311D-C919-4C40-8BB0-4B9AF31D8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F598A5-D753-467E-A2D8-ED91980F6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20A598-7E02-437A-9A62-431C17ACA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FBF05-6141-40E3-BDD1-1C54E8C09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0FA075-BAC5-4126-812E-E3D19AE92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A56C10-676F-4C99-9A0C-69D5D9344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5282-7805-4FA8-8985-6E6F3705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8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3605B9-F841-4EB2-83F6-8F2669E8C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8"/>
          </a:xfrm>
        </p:spPr>
        <p:txBody>
          <a:bodyPr>
            <a:normAutofit fontScale="90000"/>
          </a:bodyPr>
          <a:lstStyle/>
          <a:p>
            <a:r>
              <a:rPr lang="pl-PL" dirty="0"/>
              <a:t>Polska szkoła za granicą. Wspieranie doskonalenia zawodowego nauczycieli szkół polonijnych.</a:t>
            </a:r>
            <a:br>
              <a:rPr lang="pl-PL" dirty="0"/>
            </a:b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9C8BCB4-DB8D-4FF1-83DA-ABEC8E212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7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7D3F10-5C14-49EE-AB48-3B190DD87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625"/>
            <a:ext cx="9144000" cy="773723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Szkolenia wyjazdowe</a:t>
            </a:r>
            <a:endParaRPr lang="en-US" sz="3600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998C0D7-7DE4-40FA-B0D1-AB1F1367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57" y="1294227"/>
            <a:ext cx="11352628" cy="5331655"/>
          </a:xfrm>
        </p:spPr>
        <p:txBody>
          <a:bodyPr/>
          <a:lstStyle/>
          <a:p>
            <a:pPr algn="l"/>
            <a:r>
              <a:rPr lang="pl-PL" u="sng" dirty="0"/>
              <a:t>Rok 2018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i="1" dirty="0"/>
              <a:t>04 luty – 10 luty   </a:t>
            </a:r>
            <a:r>
              <a:rPr lang="pl-PL" b="1" dirty="0"/>
              <a:t>Polska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i="1" dirty="0"/>
              <a:t>24 maj – 30 maj   </a:t>
            </a:r>
            <a:r>
              <a:rPr lang="pl-PL" b="1" dirty="0"/>
              <a:t>Hiszpania</a:t>
            </a:r>
            <a:r>
              <a:rPr lang="pl-PL" dirty="0"/>
              <a:t> (24 maj wylot, 25-29 maj dni szkolenia, 30 maj powrót)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i="1" dirty="0"/>
              <a:t>28 wrzesień – 04 październik   </a:t>
            </a:r>
            <a:r>
              <a:rPr lang="pl-PL" b="1" dirty="0"/>
              <a:t>Litwa</a:t>
            </a:r>
          </a:p>
          <a:p>
            <a:pPr algn="l"/>
            <a:endParaRPr lang="pl-PL" u="sng" dirty="0"/>
          </a:p>
          <a:p>
            <a:pPr algn="l"/>
            <a:r>
              <a:rPr lang="pl-PL" u="sng" dirty="0"/>
              <a:t>Rok 2019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i="1" dirty="0"/>
              <a:t>luty</a:t>
            </a:r>
            <a:r>
              <a:rPr lang="pl-PL" dirty="0"/>
              <a:t> – </a:t>
            </a:r>
            <a:r>
              <a:rPr lang="pl-PL" b="1" dirty="0"/>
              <a:t>Wielka Brytania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i="1" dirty="0"/>
              <a:t>czerwiec </a:t>
            </a:r>
            <a:r>
              <a:rPr lang="pl-PL" dirty="0"/>
              <a:t>– </a:t>
            </a:r>
            <a:r>
              <a:rPr lang="pl-PL" b="1" dirty="0"/>
              <a:t>Norwegia </a:t>
            </a:r>
          </a:p>
          <a:p>
            <a:pPr algn="l"/>
            <a:endParaRPr lang="pl-PL" u="sng" dirty="0"/>
          </a:p>
          <a:p>
            <a:pPr algn="l"/>
            <a:r>
              <a:rPr lang="pl-PL" u="sng" dirty="0"/>
              <a:t>Rok 2020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i="1" dirty="0"/>
              <a:t>styczeń - </a:t>
            </a:r>
            <a:r>
              <a:rPr lang="pl-PL" b="1" dirty="0"/>
              <a:t>Belgia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58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C15C4F-BCDB-4441-B67A-C381FA55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Cele szkoleń wyjazdowych:</a:t>
            </a:r>
            <a:endParaRPr lang="en-US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680D4D-D9DC-4CE5-96B2-A84FE246F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wymiana doświadczeń nauczycieli polonijnych i kadry zarządzającej,</a:t>
            </a:r>
          </a:p>
          <a:p>
            <a:r>
              <a:rPr lang="pl-PL" dirty="0"/>
              <a:t>udział w szkoleniach metodycznych przygotowanych przez org. koordynującą,</a:t>
            </a:r>
          </a:p>
          <a:p>
            <a:r>
              <a:rPr lang="pl-PL" dirty="0"/>
              <a:t>prezentacja własnej placówki – lekcje otwarte, organizacja pracy, problemy, itp.</a:t>
            </a:r>
          </a:p>
          <a:p>
            <a:r>
              <a:rPr lang="pl-PL" dirty="0"/>
              <a:t>poprowadzenie zajęć w placówce partnerskiej,</a:t>
            </a:r>
          </a:p>
          <a:p>
            <a:r>
              <a:rPr lang="pl-PL" dirty="0"/>
              <a:t>wspólna praca nad produktami pracy intelektualnej projektu,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15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F4364-F585-46E1-8A98-94BD02DD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D905D-CAC6-40B8-B9B1-2AE6BD973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47"/>
            <a:ext cx="10515600" cy="5381527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Dzień pierwszy </a:t>
            </a:r>
            <a:r>
              <a:rPr lang="pl-PL" dirty="0"/>
              <a:t>(8 godz. dydaktycznych):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prezentacja instytucji goszczącej, środowiska lokalnego oraz krajowego systemu edukacji, specyfiki edukacji polonijnej w kraju partnera goszczącego</a:t>
            </a:r>
          </a:p>
          <a:p>
            <a:endParaRPr lang="pl-PL" dirty="0"/>
          </a:p>
          <a:p>
            <a:r>
              <a:rPr lang="pl-PL" dirty="0"/>
              <a:t>wymiana doświadczeń i dobrych praktyk w zakresie organizacji i zarządzania polonijną placówką oświatową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70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F1E750-17CB-460A-8A2D-CFBDB519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9AE662-D0D8-4D79-A0A4-E48F3D9CC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Dzień drugi </a:t>
            </a:r>
            <a:r>
              <a:rPr lang="pl-PL" dirty="0"/>
              <a:t>(8 godz. dydaktycznych):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organizacja lekcji otwartych, podczas której nauczyciele z org. goszczącej zaprezentują metody i narzędzia stosowane w nauczaniu przedmiotowym w jęz. polskim</a:t>
            </a:r>
          </a:p>
          <a:p>
            <a:endParaRPr lang="pl-PL" dirty="0"/>
          </a:p>
          <a:p>
            <a:r>
              <a:rPr lang="pl-PL" dirty="0"/>
              <a:t>nauczyciele z org. wysyłających oraz pracownicy dydaktyczni z ramienia koordynatora obserwują zajęcia i dzielą się swoimi spostrzeżeniami oraz dokonują ewaluacji obserwowanych lekcji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5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6C0377-C994-4988-AB92-D8C78B1C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D88A71-F5ED-4C5D-A95E-328CC22E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 b="1" dirty="0"/>
              <a:t>Dzień trzeci </a:t>
            </a:r>
            <a:r>
              <a:rPr lang="pl-PL" dirty="0"/>
              <a:t>(6 godz. dydaktycznych):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nauczyciele z org. wysyłających poprowadzą wybrane zajęcia w organizacji goszczącej</a:t>
            </a:r>
          </a:p>
          <a:p>
            <a:endParaRPr lang="pl-PL" dirty="0"/>
          </a:p>
          <a:p>
            <a:r>
              <a:rPr lang="pl-PL" dirty="0"/>
              <a:t>kadra zarządzająca zapozna się z funkcjonowaniem org. goszczącej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8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7DC789-0F3D-43B6-AD2D-9FF699B3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D85207-3D2C-43CD-9B14-D97F0588C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363"/>
            <a:ext cx="10515600" cy="485460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Dzień czwarty </a:t>
            </a:r>
            <a:r>
              <a:rPr lang="pl-PL" dirty="0"/>
              <a:t>(8 godz. dydaktycznych):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pracownicy dydaktyczni z org. koordynującej poprowadzą szkolenia metodyczne dla nauczycieli oraz kadry zarządzającej z org. partnerskich (na podstawie analizy potrzeb szkoleniowych org. partnerskich)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57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B256CC-033F-4458-BE58-509B1902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08FB50-FDF1-4591-9832-9C8A22156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4812397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Dzień piąty </a:t>
            </a:r>
            <a:r>
              <a:rPr lang="pl-PL" dirty="0"/>
              <a:t>(8 godz. dydaktycznych):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wspólna praca warsztatowa uczestników szkolenia nad wytworzeniem produktów pracy intelektualnej projektu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97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D384A-0A70-4723-A708-E25C6073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0505"/>
            <a:ext cx="10515600" cy="128016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+mn-lt"/>
              </a:rPr>
              <a:t>Rekrutacja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uczestników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szkoleń</a:t>
            </a:r>
            <a:r>
              <a:rPr lang="en-US" sz="3600" dirty="0">
                <a:latin typeface="+mn-lt"/>
              </a:rPr>
              <a:t>: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72355A-219D-42EC-8BE2-50A765BD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79"/>
            <a:ext cx="10515600" cy="5079683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na podstawie regulaminów rekrutacji przez powołane komisje rekrutacyjne,</a:t>
            </a:r>
          </a:p>
          <a:p>
            <a:r>
              <a:rPr lang="pl-PL" dirty="0"/>
              <a:t>rekrutacja uczestników na min. 1 miesiąc przed planowanym szkoleniem,</a:t>
            </a:r>
          </a:p>
          <a:p>
            <a:r>
              <a:rPr lang="pl-PL" dirty="0"/>
              <a:t>rekrutację poprzedzą  działania informacyjne (ogłoszenie na  tablicy ogłoszeń (gdzie?) i stronie www organizacji),</a:t>
            </a:r>
          </a:p>
          <a:p>
            <a:r>
              <a:rPr lang="pl-PL" dirty="0"/>
              <a:t>w procesie rekrutacji równy dostęp kobiet i mężczyzn, itp.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5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6F4DB9-BFBC-4832-A26D-102D18C9B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858"/>
            <a:ext cx="10515600" cy="5345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+mn-lt"/>
              </a:rPr>
              <a:t>Niezbędna dokumentacja:</a:t>
            </a:r>
            <a:br>
              <a:rPr lang="pl-PL" dirty="0"/>
            </a:b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96B2A8-1E7B-4E95-8832-3CD9AE21B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9815"/>
            <a:ext cx="10515600" cy="4137148"/>
          </a:xfrm>
        </p:spPr>
        <p:txBody>
          <a:bodyPr/>
          <a:lstStyle/>
          <a:p>
            <a:r>
              <a:rPr lang="pl-PL" dirty="0"/>
              <a:t>regulamin rekrutacji,</a:t>
            </a:r>
          </a:p>
          <a:p>
            <a:r>
              <a:rPr lang="pl-PL" dirty="0"/>
              <a:t>zarządzenie dyrektora o powołaniu komisji rekrutacyjnej do projektu,</a:t>
            </a:r>
          </a:p>
          <a:p>
            <a:r>
              <a:rPr lang="pl-PL" dirty="0"/>
              <a:t>formularze rekrutacyjne dla kandydatów,</a:t>
            </a:r>
          </a:p>
          <a:p>
            <a:r>
              <a:rPr lang="pl-PL" dirty="0"/>
              <a:t>decyzja komisji rekrutacyjnej  (na stronie www),</a:t>
            </a:r>
          </a:p>
          <a:p>
            <a:r>
              <a:rPr lang="pl-PL" dirty="0"/>
              <a:t>umowy o szkoleniu,</a:t>
            </a:r>
          </a:p>
          <a:p>
            <a:pPr algn="just"/>
            <a:r>
              <a:rPr lang="pl-PL" dirty="0"/>
              <a:t>lista obecności na spotkaniu organizacyjnym zrekrutowanych uczestników </a:t>
            </a:r>
          </a:p>
          <a:p>
            <a:pPr marL="342900" indent="-342900" algn="just">
              <a:buFontTx/>
              <a:buChar char="-"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18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EE878-0EAD-4591-8F4B-6A9BD3828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>
                <a:latin typeface="+mn-lt"/>
              </a:rPr>
              <a:t>Po odbyciu szkolenia:</a:t>
            </a:r>
            <a:endParaRPr lang="en-US" sz="32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3C3444-852B-49FF-BE12-E40EE13B8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pl-PL" dirty="0"/>
              <a:t>Zadanie zespołów projektowych:</a:t>
            </a:r>
          </a:p>
          <a:p>
            <a:r>
              <a:rPr lang="pl-PL" dirty="0"/>
              <a:t> raportowanie, ewaluacja szkolenia, rozliczenie finansowe uczestników</a:t>
            </a:r>
          </a:p>
          <a:p>
            <a:endParaRPr lang="pl-PL" dirty="0"/>
          </a:p>
          <a:p>
            <a:pPr marL="514350" indent="-514350">
              <a:buAutoNum type="alphaLcParenR" startAt="2"/>
            </a:pPr>
            <a:r>
              <a:rPr lang="pl-PL" dirty="0"/>
              <a:t>Zadanie poszczególnych uczestników:</a:t>
            </a:r>
          </a:p>
          <a:p>
            <a:r>
              <a:rPr lang="pl-PL" dirty="0"/>
              <a:t> złożenie raportu ze szkolenia w postaci prezentacji PowerPoint</a:t>
            </a:r>
          </a:p>
          <a:p>
            <a:r>
              <a:rPr lang="pl-PL" dirty="0"/>
              <a:t> zreferowanie przebiegu </a:t>
            </a:r>
            <a:r>
              <a:rPr lang="pl-PL"/>
              <a:t>szkolenia kadrze z naszej </a:t>
            </a:r>
            <a:r>
              <a:rPr lang="pl-PL" dirty="0"/>
              <a:t>placówki w oparciu </a:t>
            </a:r>
            <a:r>
              <a:rPr lang="pl-PL"/>
              <a:t>o prezentację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5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FC74F8-DE4B-477B-9933-9BDBBF26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11548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Czas trwania projektu:</a:t>
            </a:r>
            <a:br>
              <a:rPr lang="pl-PL" dirty="0"/>
            </a:br>
            <a:r>
              <a:rPr lang="pl-PL" dirty="0"/>
              <a:t>01.09.2017 – 31.08.2020</a:t>
            </a:r>
            <a:br>
              <a:rPr lang="pl-PL" dirty="0"/>
            </a:br>
            <a:r>
              <a:rPr lang="pl-PL" dirty="0"/>
              <a:t>36 m-</a:t>
            </a:r>
            <a:r>
              <a:rPr lang="pl-PL" dirty="0" err="1"/>
              <a:t>cy</a:t>
            </a:r>
            <a:br>
              <a:rPr lang="pl-PL" dirty="0"/>
            </a:br>
            <a:endParaRPr lang="en-US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352B39-4E3D-49E8-AEF3-30DBCD928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77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9B0A7C-6E76-4861-A15B-8A673904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Platforma e-learningowa</a:t>
            </a:r>
            <a:endParaRPr lang="en-US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E18C9F-46BA-47F4-A67A-63F4525E0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6763"/>
            <a:ext cx="10515600" cy="3940200"/>
          </a:xfrm>
        </p:spPr>
        <p:txBody>
          <a:bodyPr/>
          <a:lstStyle/>
          <a:p>
            <a:r>
              <a:rPr lang="pl-PL" dirty="0"/>
              <a:t>5 tematów programowych podzielonych na 5 modułów,</a:t>
            </a:r>
          </a:p>
          <a:p>
            <a:r>
              <a:rPr lang="pl-PL" dirty="0"/>
              <a:t>każda organizacja partnerska otrzymuje do opracowania jeden moduł z danego tematu,</a:t>
            </a:r>
          </a:p>
          <a:p>
            <a:r>
              <a:rPr lang="pl-PL" dirty="0"/>
              <a:t>wszystkie moduły są przesyłane w wyznaczonym terminie do Koordynatora projektu,</a:t>
            </a:r>
          </a:p>
          <a:p>
            <a:r>
              <a:rPr lang="pl-PL" dirty="0"/>
              <a:t>Koordynator projektu łączy w całość wszystkie moduły i wprowadza program na stronę e-learningową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2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39192F-00B0-4287-B2FC-0C292C51E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pl-PL" sz="5400" dirty="0">
                <a:latin typeface="+mn-lt"/>
              </a:rPr>
              <a:t>Koordynator projektu</a:t>
            </a:r>
            <a:endParaRPr lang="en-US" sz="5400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85F9C5-72E3-4236-8C3A-B3E1B2A1EE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3600" dirty="0"/>
              <a:t>Miejski Ośrodek Doradztwa Metodycznego w Białymstoku (Polska)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3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77D449-66A6-4E55-B961-3FAA4DBEB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latin typeface="+mn-lt"/>
              </a:rPr>
              <a:t>Organizacje partnerskie uczestniczące w projekcie:</a:t>
            </a:r>
            <a:br>
              <a:rPr lang="pl-PL" b="1" dirty="0"/>
            </a:b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3CB6E1-8126-4DE8-9B68-A5DF04ABF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8351" y="3066757"/>
            <a:ext cx="9144000" cy="266888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Vilniaus r. </a:t>
            </a:r>
            <a:r>
              <a:rPr lang="en-US" dirty="0" err="1"/>
              <a:t>Maisiagalos</a:t>
            </a:r>
            <a:r>
              <a:rPr lang="en-US" dirty="0"/>
              <a:t> </a:t>
            </a:r>
            <a:r>
              <a:rPr lang="en-US" dirty="0" err="1"/>
              <a:t>vaiku</a:t>
            </a:r>
            <a:r>
              <a:rPr lang="en-US" dirty="0"/>
              <a:t> </a:t>
            </a:r>
            <a:r>
              <a:rPr lang="en-US" dirty="0" err="1"/>
              <a:t>lopselis-darzelis</a:t>
            </a:r>
            <a:r>
              <a:rPr lang="en-US" dirty="0"/>
              <a:t> (</a:t>
            </a:r>
            <a:r>
              <a:rPr lang="en-US" dirty="0" err="1"/>
              <a:t>Litwa</a:t>
            </a:r>
            <a:r>
              <a:rPr lang="en-US" dirty="0"/>
              <a:t>)</a:t>
            </a:r>
            <a:br>
              <a:rPr lang="en-US" dirty="0"/>
            </a:b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Associacio</a:t>
            </a:r>
            <a:r>
              <a:rPr lang="en-US" dirty="0"/>
              <a:t> Cultural Escuela </a:t>
            </a:r>
            <a:r>
              <a:rPr lang="en-US" dirty="0" err="1"/>
              <a:t>Polaca</a:t>
            </a:r>
            <a:r>
              <a:rPr lang="en-US" dirty="0"/>
              <a:t> (</a:t>
            </a:r>
            <a:r>
              <a:rPr lang="en-US" dirty="0" err="1"/>
              <a:t>Hiszpania</a:t>
            </a:r>
            <a:r>
              <a:rPr lang="en-US" dirty="0"/>
              <a:t>)</a:t>
            </a:r>
            <a:br>
              <a:rPr lang="en-US" dirty="0"/>
            </a:b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„</a:t>
            </a:r>
            <a:r>
              <a:rPr lang="en-US" dirty="0" err="1"/>
              <a:t>ProPolonia</a:t>
            </a:r>
            <a:r>
              <a:rPr lang="en-US" dirty="0"/>
              <a:t>” </a:t>
            </a:r>
            <a:r>
              <a:rPr lang="en-US" dirty="0" err="1"/>
              <a:t>Poolse</a:t>
            </a:r>
            <a:r>
              <a:rPr lang="en-US" dirty="0"/>
              <a:t> </a:t>
            </a:r>
            <a:r>
              <a:rPr lang="en-US" dirty="0" err="1"/>
              <a:t>Vereniging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Onderwijs</a:t>
            </a:r>
            <a:r>
              <a:rPr lang="en-US" dirty="0"/>
              <a:t> (</a:t>
            </a:r>
            <a:r>
              <a:rPr lang="en-US" dirty="0" err="1"/>
              <a:t>Belgia</a:t>
            </a:r>
            <a:r>
              <a:rPr lang="en-US" dirty="0"/>
              <a:t>)</a:t>
            </a:r>
            <a:br>
              <a:rPr lang="en-US" dirty="0"/>
            </a:b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Integrative Saturday School Limited by Guarantee (</a:t>
            </a:r>
            <a:r>
              <a:rPr lang="en-US" dirty="0" err="1"/>
              <a:t>Wielka</a:t>
            </a:r>
            <a:r>
              <a:rPr lang="en-US" dirty="0"/>
              <a:t> </a:t>
            </a:r>
            <a:r>
              <a:rPr lang="en-US" dirty="0" err="1"/>
              <a:t>Brytania</a:t>
            </a:r>
            <a:r>
              <a:rPr lang="en-US" dirty="0"/>
              <a:t>)</a:t>
            </a:r>
            <a:br>
              <a:rPr lang="en-US" dirty="0"/>
            </a:b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Foreningen</a:t>
            </a:r>
            <a:r>
              <a:rPr lang="en-US" dirty="0"/>
              <a:t> </a:t>
            </a:r>
            <a:r>
              <a:rPr lang="en-US" dirty="0" err="1"/>
              <a:t>Barna</a:t>
            </a:r>
            <a:r>
              <a:rPr lang="en-US" dirty="0"/>
              <a:t> </a:t>
            </a:r>
            <a:r>
              <a:rPr lang="en-US" dirty="0" err="1"/>
              <a:t>Polen</a:t>
            </a:r>
            <a:r>
              <a:rPr lang="en-US" dirty="0"/>
              <a:t> (</a:t>
            </a:r>
            <a:r>
              <a:rPr lang="en-US" dirty="0" err="1"/>
              <a:t>Norwegia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385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65B2A2-3623-4724-B643-3805CA091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/>
          </a:bodyPr>
          <a:lstStyle/>
          <a:p>
            <a:r>
              <a:rPr lang="pl-PL" sz="4400" dirty="0">
                <a:latin typeface="+mn-lt"/>
              </a:rPr>
              <a:t>Skład zespołu koordynującego w ISSB</a:t>
            </a:r>
            <a:endParaRPr lang="en-US" sz="4400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EE7D4A6-1C40-4088-A195-DEF2FBF35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742"/>
            <a:ext cx="9144000" cy="31089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/>
              <a:t>Jolanta Daniszewska – Koordynator projektu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 err="1"/>
              <a:t>Rosanna</a:t>
            </a:r>
            <a:r>
              <a:rPr lang="pl-PL" dirty="0"/>
              <a:t> Radlińska-Tyma – Asystent Koordynatora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/>
              <a:t>Artemida Bury – Specjalista ds. finansowych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5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7C5774-89D2-42C7-AF0F-F7552493B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0843"/>
            <a:ext cx="9144000" cy="1181686"/>
          </a:xfrm>
        </p:spPr>
        <p:txBody>
          <a:bodyPr>
            <a:normAutofit fontScale="90000"/>
          </a:bodyPr>
          <a:lstStyle/>
          <a:p>
            <a:r>
              <a:rPr lang="en-US" sz="4900" b="1" dirty="0" err="1"/>
              <a:t>Cele</a:t>
            </a:r>
            <a:r>
              <a:rPr lang="en-US" sz="4900" b="1" dirty="0"/>
              <a:t> </a:t>
            </a:r>
            <a:r>
              <a:rPr lang="en-US" sz="4900" b="1" dirty="0" err="1"/>
              <a:t>projektu</a:t>
            </a:r>
            <a:r>
              <a:rPr lang="en-US" sz="4900" b="1" dirty="0"/>
              <a:t>:</a:t>
            </a:r>
            <a:br>
              <a:rPr lang="en-US" sz="4400" b="1" dirty="0"/>
            </a:br>
            <a:endParaRPr lang="en-US" sz="4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A72E564-9F6D-4A93-A54F-94F64C8CC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947" y="1463040"/>
            <a:ext cx="11746523" cy="455793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600" dirty="0"/>
              <a:t>Organizowanie doskonalenia zawodowego nauczycieli polonijnych w zakresie edukacji wczesnoszkolnej oraz nauczania przedmiotowego w jęz. polskim; podniesienie ich kompetencji metodycznych, przedmiotowych, psychologicznych      i międzykulturowych.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600" dirty="0"/>
              <a:t>Podniesienie kompetencji kadry zarządzającej placówkami polonijnymi w zakresie zarządzania polonijną placówką oświatową.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600" dirty="0"/>
              <a:t>Opracowanie programu doskonalenia metodycznego nauczycieli polonijnych obejmującego wiedzę przedmiotową i metodyczną.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600" dirty="0"/>
              <a:t>Opracowanie pakietu metodycznego nauczyciela szkoły polonijnej, zawierającego materiały metodyczno-dydaktyczne.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600" dirty="0"/>
              <a:t>Opracowanie metodycznych kursów e-learningowych.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600" dirty="0"/>
              <a:t>Podtrzymywanie poczucia tożsamości narodowej wśród Polaków żyjących poza granicami kraju.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7963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37072D-FC1D-4288-9DB8-2C5C9322C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1524000" y="998805"/>
            <a:ext cx="9144000" cy="196948"/>
          </a:xfrm>
        </p:spPr>
        <p:txBody>
          <a:bodyPr>
            <a:normAutofit fontScale="90000"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935E70B-A637-45D5-B55C-0D6A20699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66" y="998805"/>
            <a:ext cx="11141612" cy="554267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/>
              <a:t>Uczestnicy będą brać udział w szkoleniach i warsztatach, współtworzyć materiały dydaktyczne, wypracowywać rezultaty pracy intelektualnej oraz prowadzić wymianę doświadczeń i dobrych praktyk.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/>
              <a:t> Ze szkoleń e-learningowych oraz wypracowanych materiałów korzystać będą również wszyscy zainteresowani nauczyciele szkół polonijnych.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/>
              <a:t>Stworzony program doskonalenia będzie wykorzystany przez instytucje i stowarzyszenia działające w zakresie oświaty polonijnej.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5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443B79-3140-4CE8-9BD8-A0373888F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286"/>
            <a:ext cx="9144000" cy="886265"/>
          </a:xfrm>
        </p:spPr>
        <p:txBody>
          <a:bodyPr>
            <a:noAutofit/>
          </a:bodyPr>
          <a:lstStyle/>
          <a:p>
            <a:pPr algn="l"/>
            <a:r>
              <a:rPr lang="pl-PL" sz="3200" dirty="0">
                <a:latin typeface="+mn-lt"/>
              </a:rPr>
              <a:t>Aby osiągnąć zakładane cele projektu partnerzy zaplanowali następujące działania:</a:t>
            </a:r>
            <a:endParaRPr lang="en-US" sz="3200" dirty="0">
              <a:latin typeface="+mn-lt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D2B6490-2F21-4118-A447-2866568118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0166" y="1147779"/>
            <a:ext cx="11437035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międzynarodowe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spotkania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projektowe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służące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zarządzaniu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projektem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pracą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altLang="en-US" dirty="0"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rezultatami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międzynarodowe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spotkania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służące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szkoleniom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kadry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instytucji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partnerskich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endParaRPr kumimoji="0" lang="pl-PL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altLang="en-US" dirty="0"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podczas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których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przeprowadzone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zostaną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szkolenia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warsztaty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wymiana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altLang="en-US" dirty="0"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doświadczeń</a:t>
            </a: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wspólne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działania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partnerów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celu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wytworzenia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produktów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pracy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intelektualnej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altLang="en-US" dirty="0"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projektu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opracowanie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kursów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e-learning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dostępnych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platformie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Moodle </a:t>
            </a: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opracowanie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programu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doskonalenia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nauczyciela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polonijnego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oraz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pakietu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metodyczno</a:t>
            </a: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dydaktycznego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dla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nauczycieli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polonijnych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utworzenie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strony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www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projektu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pomocą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której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udostępnione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zostaną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wypracowane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en-US" dirty="0"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materiały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ramach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Otwartych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Zasobów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Edukacyjnych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5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C48E81-6CC9-4A80-86AA-C33D30DF4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7712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Osiągnięte rezultaty, w szczególności program doskonalenia zawodowego, pakiet metodyczno-dydaktyczny oraz kursy e-learning., zostaną zaprezentowane podczas seminariów i konferencji zaplanowanych w końcowej fazie projektu. </a:t>
            </a:r>
            <a:br>
              <a:rPr lang="pl-PL" sz="2400" dirty="0">
                <a:latin typeface="+mn-lt"/>
              </a:rPr>
            </a:b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Odbiorcami będą nauczyciele oraz kadra zarządzająca stowarzyszeń i organizacji zajmujących się oświatą polonijną. </a:t>
            </a:r>
            <a:br>
              <a:rPr lang="pl-PL" sz="2400" dirty="0">
                <a:latin typeface="+mn-lt"/>
              </a:rPr>
            </a:b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Zasoby będą również udostępnione wszystkim zainteresowanym do pobrania ze strony internetowej projektu (nie posiadamy praw autorskich – Erasmus+ dysponuje wszystkim, co zostanie przez nas stworzone).</a:t>
            </a:r>
            <a:br>
              <a:rPr lang="pl-PL" sz="2400" dirty="0">
                <a:latin typeface="+mn-lt"/>
              </a:rPr>
            </a:b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Wszyscy partnerzy będą rozliczani z wydanych pieniędzy przeznaczonych na realizację projektu przez Narodową Agencję.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0490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787</Words>
  <Application>Microsoft Office PowerPoint</Application>
  <PresentationFormat>Panoramiczny</PresentationFormat>
  <Paragraphs>116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Polska szkoła za granicą. Wspieranie doskonalenia zawodowego nauczycieli szkół polonijnych. </vt:lpstr>
      <vt:lpstr>Czas trwania projektu: 01.09.2017 – 31.08.2020 36 m-cy </vt:lpstr>
      <vt:lpstr>Koordynator projektu</vt:lpstr>
      <vt:lpstr>Organizacje partnerskie uczestniczące w projekcie: </vt:lpstr>
      <vt:lpstr>Skład zespołu koordynującego w ISSB</vt:lpstr>
      <vt:lpstr>Cele projektu: </vt:lpstr>
      <vt:lpstr>Prezentacja programu PowerPoint</vt:lpstr>
      <vt:lpstr>Aby osiągnąć zakładane cele projektu partnerzy zaplanowali następujące działania:</vt:lpstr>
      <vt:lpstr>Osiągnięte rezultaty, w szczególności program doskonalenia zawodowego, pakiet metodyczno-dydaktyczny oraz kursy e-learning., zostaną zaprezentowane podczas seminariów i konferencji zaplanowanych w końcowej fazie projektu.   Odbiorcami będą nauczyciele oraz kadra zarządzająca stowarzyszeń i organizacji zajmujących się oświatą polonijną.   Zasoby będą również udostępnione wszystkim zainteresowanym do pobrania ze strony internetowej projektu (nie posiadamy praw autorskich – Erasmus+ dysponuje wszystkim, co zostanie przez nas stworzone).  Wszyscy partnerzy będą rozliczani z wydanych pieniędzy przeznaczonych na realizację projektu przez Narodową Agencję.</vt:lpstr>
      <vt:lpstr>Szkolenia wyjazdowe</vt:lpstr>
      <vt:lpstr>Cele szkoleń wyjazdowych: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Rekrutacja uczestników szkoleń: </vt:lpstr>
      <vt:lpstr>Niezbędna dokumentacja: </vt:lpstr>
      <vt:lpstr>Po odbyciu szkolenia:</vt:lpstr>
      <vt:lpstr>Platforma e-learningowa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Polska szkoła za granicą. Wspieranie doskonalenia zawodowego nauczycieli szkół polonijnych.</dc:title>
  <dc:creator>Jolanta Daniszewska</dc:creator>
  <cp:lastModifiedBy>Jolanta Daniszewska</cp:lastModifiedBy>
  <cp:revision>19</cp:revision>
  <dcterms:created xsi:type="dcterms:W3CDTF">2017-11-29T19:43:34Z</dcterms:created>
  <dcterms:modified xsi:type="dcterms:W3CDTF">2017-11-30T22:18:31Z</dcterms:modified>
</cp:coreProperties>
</file>